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95" r:id="rId4"/>
    <p:sldId id="296" r:id="rId5"/>
    <p:sldId id="301" r:id="rId6"/>
    <p:sldId id="297" r:id="rId7"/>
    <p:sldId id="259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9" r:id="rId16"/>
    <p:sldId id="300" r:id="rId17"/>
    <p:sldId id="298" r:id="rId18"/>
    <p:sldId id="294" r:id="rId19"/>
    <p:sldId id="291" r:id="rId20"/>
    <p:sldId id="292" r:id="rId21"/>
    <p:sldId id="293" r:id="rId22"/>
    <p:sldId id="290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342A16-20FE-4392-ADBD-D24390BCD97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CCC936-8B4B-4A6A-BFEC-50F4AC3183B0}">
      <dgm:prSet phldrT="[Text]"/>
      <dgm:spPr/>
      <dgm:t>
        <a:bodyPr/>
        <a:lstStyle/>
        <a:p>
          <a:r>
            <a:rPr lang="en-US" dirty="0"/>
            <a:t>PEMRAKARSA</a:t>
          </a:r>
        </a:p>
        <a:p>
          <a:endParaRPr lang="en-US" dirty="0"/>
        </a:p>
      </dgm:t>
    </dgm:pt>
    <dgm:pt modelId="{506D2E0C-95C5-41B0-83A2-2167655E50FF}" type="parTrans" cxnId="{C89979E2-8871-4A6E-B3F2-10CB3BD18C83}">
      <dgm:prSet/>
      <dgm:spPr/>
      <dgm:t>
        <a:bodyPr/>
        <a:lstStyle/>
        <a:p>
          <a:endParaRPr lang="en-US"/>
        </a:p>
      </dgm:t>
    </dgm:pt>
    <dgm:pt modelId="{977DC534-4EC7-48D4-AC61-01D60301781C}" type="sibTrans" cxnId="{C89979E2-8871-4A6E-B3F2-10CB3BD18C83}">
      <dgm:prSet/>
      <dgm:spPr/>
      <dgm:t>
        <a:bodyPr/>
        <a:lstStyle/>
        <a:p>
          <a:endParaRPr lang="en-US"/>
        </a:p>
      </dgm:t>
    </dgm:pt>
    <dgm:pt modelId="{6A992EE8-17B3-457B-BE82-4611BC25B032}">
      <dgm:prSet phldrT="[Text]"/>
      <dgm:spPr/>
      <dgm:t>
        <a:bodyPr/>
        <a:lstStyle/>
        <a:p>
          <a:r>
            <a:rPr lang="en-US" dirty="0"/>
            <a:t>KOMISI PENILAI AMDAL/TIM UJI KELAYAKAN</a:t>
          </a:r>
        </a:p>
      </dgm:t>
    </dgm:pt>
    <dgm:pt modelId="{C75374FB-F659-423F-870F-8A6DD291AB0F}" type="parTrans" cxnId="{6FA6C774-599D-4407-BEF8-FDE6859F6F48}">
      <dgm:prSet/>
      <dgm:spPr/>
      <dgm:t>
        <a:bodyPr/>
        <a:lstStyle/>
        <a:p>
          <a:endParaRPr lang="en-US"/>
        </a:p>
      </dgm:t>
    </dgm:pt>
    <dgm:pt modelId="{338FAD28-B406-4904-9797-5E26881FBE43}" type="sibTrans" cxnId="{6FA6C774-599D-4407-BEF8-FDE6859F6F48}">
      <dgm:prSet/>
      <dgm:spPr/>
      <dgm:t>
        <a:bodyPr/>
        <a:lstStyle/>
        <a:p>
          <a:endParaRPr lang="en-US"/>
        </a:p>
      </dgm:t>
    </dgm:pt>
    <dgm:pt modelId="{5322C439-E96C-41EF-96C0-C01BC9C3603B}">
      <dgm:prSet phldrT="[Text]"/>
      <dgm:spPr/>
      <dgm:t>
        <a:bodyPr/>
        <a:lstStyle/>
        <a:p>
          <a:r>
            <a:rPr lang="en-US" dirty="0" err="1"/>
            <a:t>Konsultan</a:t>
          </a:r>
          <a:endParaRPr lang="en-US" dirty="0"/>
        </a:p>
        <a:p>
          <a:r>
            <a:rPr lang="en-US" dirty="0" err="1"/>
            <a:t>Penyusun</a:t>
          </a:r>
          <a:endParaRPr lang="en-US" dirty="0"/>
        </a:p>
      </dgm:t>
    </dgm:pt>
    <dgm:pt modelId="{F95F0B1A-20E5-440A-BAF6-E9BD8DCCE960}" type="parTrans" cxnId="{3823C8B6-5C4D-4C54-BD4D-3E1EA5451015}">
      <dgm:prSet/>
      <dgm:spPr/>
      <dgm:t>
        <a:bodyPr/>
        <a:lstStyle/>
        <a:p>
          <a:endParaRPr lang="en-US"/>
        </a:p>
      </dgm:t>
    </dgm:pt>
    <dgm:pt modelId="{AB468118-72A0-4EC4-9379-1136B550D420}" type="sibTrans" cxnId="{3823C8B6-5C4D-4C54-BD4D-3E1EA5451015}">
      <dgm:prSet/>
      <dgm:spPr/>
      <dgm:t>
        <a:bodyPr/>
        <a:lstStyle/>
        <a:p>
          <a:endParaRPr lang="en-US"/>
        </a:p>
      </dgm:t>
    </dgm:pt>
    <dgm:pt modelId="{1780D3A6-BBE4-4A96-8F81-34013414D5BA}" type="pres">
      <dgm:prSet presAssocID="{48342A16-20FE-4392-ADBD-D24390BCD976}" presName="Name0" presStyleCnt="0">
        <dgm:presLayoutVars>
          <dgm:dir/>
          <dgm:resizeHandles val="exact"/>
        </dgm:presLayoutVars>
      </dgm:prSet>
      <dgm:spPr/>
    </dgm:pt>
    <dgm:pt modelId="{2F9BD461-0723-4C74-BC09-18C88A10F98C}" type="pres">
      <dgm:prSet presAssocID="{52CCC936-8B4B-4A6A-BFEC-50F4AC3183B0}" presName="node" presStyleLbl="node1" presStyleIdx="0" presStyleCnt="3">
        <dgm:presLayoutVars>
          <dgm:bulletEnabled val="1"/>
        </dgm:presLayoutVars>
      </dgm:prSet>
      <dgm:spPr/>
    </dgm:pt>
    <dgm:pt modelId="{2414883F-CC5F-4163-80DA-08CA50B12E95}" type="pres">
      <dgm:prSet presAssocID="{977DC534-4EC7-48D4-AC61-01D60301781C}" presName="sibTrans" presStyleLbl="sibTrans2D1" presStyleIdx="0" presStyleCnt="3"/>
      <dgm:spPr/>
    </dgm:pt>
    <dgm:pt modelId="{293FE839-5F47-4176-97AB-E28CC614BBF6}" type="pres">
      <dgm:prSet presAssocID="{977DC534-4EC7-48D4-AC61-01D60301781C}" presName="connectorText" presStyleLbl="sibTrans2D1" presStyleIdx="0" presStyleCnt="3"/>
      <dgm:spPr/>
    </dgm:pt>
    <dgm:pt modelId="{ECAC66DD-236D-4D35-9AE3-2D6CDDE38189}" type="pres">
      <dgm:prSet presAssocID="{6A992EE8-17B3-457B-BE82-4611BC25B032}" presName="node" presStyleLbl="node1" presStyleIdx="1" presStyleCnt="3">
        <dgm:presLayoutVars>
          <dgm:bulletEnabled val="1"/>
        </dgm:presLayoutVars>
      </dgm:prSet>
      <dgm:spPr/>
    </dgm:pt>
    <dgm:pt modelId="{9B3BE698-583B-4B78-B733-61E87F80869E}" type="pres">
      <dgm:prSet presAssocID="{338FAD28-B406-4904-9797-5E26881FBE43}" presName="sibTrans" presStyleLbl="sibTrans2D1" presStyleIdx="1" presStyleCnt="3"/>
      <dgm:spPr/>
    </dgm:pt>
    <dgm:pt modelId="{BC16FD7E-DD26-485D-B21C-E27786F530DE}" type="pres">
      <dgm:prSet presAssocID="{338FAD28-B406-4904-9797-5E26881FBE43}" presName="connectorText" presStyleLbl="sibTrans2D1" presStyleIdx="1" presStyleCnt="3"/>
      <dgm:spPr/>
    </dgm:pt>
    <dgm:pt modelId="{60E09C92-6532-49C0-A3FF-5DFD52591468}" type="pres">
      <dgm:prSet presAssocID="{5322C439-E96C-41EF-96C0-C01BC9C3603B}" presName="node" presStyleLbl="node1" presStyleIdx="2" presStyleCnt="3">
        <dgm:presLayoutVars>
          <dgm:bulletEnabled val="1"/>
        </dgm:presLayoutVars>
      </dgm:prSet>
      <dgm:spPr/>
    </dgm:pt>
    <dgm:pt modelId="{1425E883-5F9F-43C5-8D38-C45BFD6CE102}" type="pres">
      <dgm:prSet presAssocID="{AB468118-72A0-4EC4-9379-1136B550D420}" presName="sibTrans" presStyleLbl="sibTrans2D1" presStyleIdx="2" presStyleCnt="3"/>
      <dgm:spPr/>
    </dgm:pt>
    <dgm:pt modelId="{5E65F363-FAA6-49DF-A45F-67340201FC67}" type="pres">
      <dgm:prSet presAssocID="{AB468118-72A0-4EC4-9379-1136B550D420}" presName="connectorText" presStyleLbl="sibTrans2D1" presStyleIdx="2" presStyleCnt="3"/>
      <dgm:spPr/>
    </dgm:pt>
  </dgm:ptLst>
  <dgm:cxnLst>
    <dgm:cxn modelId="{A555DE0D-A7B5-4102-B2C4-4AC91211FCD9}" type="presOf" srcId="{338FAD28-B406-4904-9797-5E26881FBE43}" destId="{9B3BE698-583B-4B78-B733-61E87F80869E}" srcOrd="0" destOrd="0" presId="urn:microsoft.com/office/officeart/2005/8/layout/cycle7"/>
    <dgm:cxn modelId="{F295C81E-C322-46AE-8D8E-9B62A0E9C59D}" type="presOf" srcId="{977DC534-4EC7-48D4-AC61-01D60301781C}" destId="{293FE839-5F47-4176-97AB-E28CC614BBF6}" srcOrd="1" destOrd="0" presId="urn:microsoft.com/office/officeart/2005/8/layout/cycle7"/>
    <dgm:cxn modelId="{44EEAE5E-1139-4732-B7DF-D757045FE0D8}" type="presOf" srcId="{AB468118-72A0-4EC4-9379-1136B550D420}" destId="{1425E883-5F9F-43C5-8D38-C45BFD6CE102}" srcOrd="0" destOrd="0" presId="urn:microsoft.com/office/officeart/2005/8/layout/cycle7"/>
    <dgm:cxn modelId="{EA735C4A-884B-4865-A9EB-D31147F8D101}" type="presOf" srcId="{6A992EE8-17B3-457B-BE82-4611BC25B032}" destId="{ECAC66DD-236D-4D35-9AE3-2D6CDDE38189}" srcOrd="0" destOrd="0" presId="urn:microsoft.com/office/officeart/2005/8/layout/cycle7"/>
    <dgm:cxn modelId="{781B6E4D-FB62-435E-822A-2D24784539A1}" type="presOf" srcId="{AB468118-72A0-4EC4-9379-1136B550D420}" destId="{5E65F363-FAA6-49DF-A45F-67340201FC67}" srcOrd="1" destOrd="0" presId="urn:microsoft.com/office/officeart/2005/8/layout/cycle7"/>
    <dgm:cxn modelId="{6FA6C774-599D-4407-BEF8-FDE6859F6F48}" srcId="{48342A16-20FE-4392-ADBD-D24390BCD976}" destId="{6A992EE8-17B3-457B-BE82-4611BC25B032}" srcOrd="1" destOrd="0" parTransId="{C75374FB-F659-423F-870F-8A6DD291AB0F}" sibTransId="{338FAD28-B406-4904-9797-5E26881FBE43}"/>
    <dgm:cxn modelId="{F983A1B0-E338-49A9-B7F3-571CDDD8CD65}" type="presOf" srcId="{338FAD28-B406-4904-9797-5E26881FBE43}" destId="{BC16FD7E-DD26-485D-B21C-E27786F530DE}" srcOrd="1" destOrd="0" presId="urn:microsoft.com/office/officeart/2005/8/layout/cycle7"/>
    <dgm:cxn modelId="{3823C8B6-5C4D-4C54-BD4D-3E1EA5451015}" srcId="{48342A16-20FE-4392-ADBD-D24390BCD976}" destId="{5322C439-E96C-41EF-96C0-C01BC9C3603B}" srcOrd="2" destOrd="0" parTransId="{F95F0B1A-20E5-440A-BAF6-E9BD8DCCE960}" sibTransId="{AB468118-72A0-4EC4-9379-1136B550D420}"/>
    <dgm:cxn modelId="{38A17BBB-90D4-40D7-8A01-AA811E69B409}" type="presOf" srcId="{52CCC936-8B4B-4A6A-BFEC-50F4AC3183B0}" destId="{2F9BD461-0723-4C74-BC09-18C88A10F98C}" srcOrd="0" destOrd="0" presId="urn:microsoft.com/office/officeart/2005/8/layout/cycle7"/>
    <dgm:cxn modelId="{C89979E2-8871-4A6E-B3F2-10CB3BD18C83}" srcId="{48342A16-20FE-4392-ADBD-D24390BCD976}" destId="{52CCC936-8B4B-4A6A-BFEC-50F4AC3183B0}" srcOrd="0" destOrd="0" parTransId="{506D2E0C-95C5-41B0-83A2-2167655E50FF}" sibTransId="{977DC534-4EC7-48D4-AC61-01D60301781C}"/>
    <dgm:cxn modelId="{F31D17E6-6587-4E7B-BD6E-24ECF70913D4}" type="presOf" srcId="{5322C439-E96C-41EF-96C0-C01BC9C3603B}" destId="{60E09C92-6532-49C0-A3FF-5DFD52591468}" srcOrd="0" destOrd="0" presId="urn:microsoft.com/office/officeart/2005/8/layout/cycle7"/>
    <dgm:cxn modelId="{C85F90EF-6A39-40EF-8109-ECF13E1B66A0}" type="presOf" srcId="{977DC534-4EC7-48D4-AC61-01D60301781C}" destId="{2414883F-CC5F-4163-80DA-08CA50B12E95}" srcOrd="0" destOrd="0" presId="urn:microsoft.com/office/officeart/2005/8/layout/cycle7"/>
    <dgm:cxn modelId="{9B1457FE-28FE-440A-A4F8-77881A345ECC}" type="presOf" srcId="{48342A16-20FE-4392-ADBD-D24390BCD976}" destId="{1780D3A6-BBE4-4A96-8F81-34013414D5BA}" srcOrd="0" destOrd="0" presId="urn:microsoft.com/office/officeart/2005/8/layout/cycle7"/>
    <dgm:cxn modelId="{ECB17F0A-3251-4122-A8AC-4B13BE911197}" type="presParOf" srcId="{1780D3A6-BBE4-4A96-8F81-34013414D5BA}" destId="{2F9BD461-0723-4C74-BC09-18C88A10F98C}" srcOrd="0" destOrd="0" presId="urn:microsoft.com/office/officeart/2005/8/layout/cycle7"/>
    <dgm:cxn modelId="{70B21A2C-EFED-4E62-9E74-DDD329672F76}" type="presParOf" srcId="{1780D3A6-BBE4-4A96-8F81-34013414D5BA}" destId="{2414883F-CC5F-4163-80DA-08CA50B12E95}" srcOrd="1" destOrd="0" presId="urn:microsoft.com/office/officeart/2005/8/layout/cycle7"/>
    <dgm:cxn modelId="{BC888563-E82E-4769-9CF8-6C80A72AE2FA}" type="presParOf" srcId="{2414883F-CC5F-4163-80DA-08CA50B12E95}" destId="{293FE839-5F47-4176-97AB-E28CC614BBF6}" srcOrd="0" destOrd="0" presId="urn:microsoft.com/office/officeart/2005/8/layout/cycle7"/>
    <dgm:cxn modelId="{684E4638-D9A0-48BD-B4EB-09FAE394E999}" type="presParOf" srcId="{1780D3A6-BBE4-4A96-8F81-34013414D5BA}" destId="{ECAC66DD-236D-4D35-9AE3-2D6CDDE38189}" srcOrd="2" destOrd="0" presId="urn:microsoft.com/office/officeart/2005/8/layout/cycle7"/>
    <dgm:cxn modelId="{349F602C-4D97-4486-A2F7-CEAC3D3A1B9C}" type="presParOf" srcId="{1780D3A6-BBE4-4A96-8F81-34013414D5BA}" destId="{9B3BE698-583B-4B78-B733-61E87F80869E}" srcOrd="3" destOrd="0" presId="urn:microsoft.com/office/officeart/2005/8/layout/cycle7"/>
    <dgm:cxn modelId="{31740777-D3E5-4054-ADB9-5D7126F9C7B1}" type="presParOf" srcId="{9B3BE698-583B-4B78-B733-61E87F80869E}" destId="{BC16FD7E-DD26-485D-B21C-E27786F530DE}" srcOrd="0" destOrd="0" presId="urn:microsoft.com/office/officeart/2005/8/layout/cycle7"/>
    <dgm:cxn modelId="{95524868-1B2A-4972-964A-5A8A0EE4F0B8}" type="presParOf" srcId="{1780D3A6-BBE4-4A96-8F81-34013414D5BA}" destId="{60E09C92-6532-49C0-A3FF-5DFD52591468}" srcOrd="4" destOrd="0" presId="urn:microsoft.com/office/officeart/2005/8/layout/cycle7"/>
    <dgm:cxn modelId="{EC0EB2AB-5FA2-403B-AEB1-DFD6FE638E1C}" type="presParOf" srcId="{1780D3A6-BBE4-4A96-8F81-34013414D5BA}" destId="{1425E883-5F9F-43C5-8D38-C45BFD6CE102}" srcOrd="5" destOrd="0" presId="urn:microsoft.com/office/officeart/2005/8/layout/cycle7"/>
    <dgm:cxn modelId="{AC7AB83D-5139-4D6B-BBBD-D6989D84E2EE}" type="presParOf" srcId="{1425E883-5F9F-43C5-8D38-C45BFD6CE102}" destId="{5E65F363-FAA6-49DF-A45F-67340201FC6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BD461-0723-4C74-BC09-18C88A10F98C}">
      <dsp:nvSpPr>
        <dsp:cNvPr id="0" name=""/>
        <dsp:cNvSpPr/>
      </dsp:nvSpPr>
      <dsp:spPr>
        <a:xfrm>
          <a:off x="2943448" y="1529"/>
          <a:ext cx="2342703" cy="1171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PEMRAKARSA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2977756" y="35837"/>
        <a:ext cx="2274087" cy="1102735"/>
      </dsp:txXfrm>
    </dsp:sp>
    <dsp:sp modelId="{2414883F-CC5F-4163-80DA-08CA50B12E95}">
      <dsp:nvSpPr>
        <dsp:cNvPr id="0" name=""/>
        <dsp:cNvSpPr/>
      </dsp:nvSpPr>
      <dsp:spPr>
        <a:xfrm rot="3600000">
          <a:off x="4471375" y="2057994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94367" y="2139989"/>
        <a:ext cx="975885" cy="245983"/>
      </dsp:txXfrm>
    </dsp:sp>
    <dsp:sp modelId="{ECAC66DD-236D-4D35-9AE3-2D6CDDE38189}">
      <dsp:nvSpPr>
        <dsp:cNvPr id="0" name=""/>
        <dsp:cNvSpPr/>
      </dsp:nvSpPr>
      <dsp:spPr>
        <a:xfrm>
          <a:off x="4878468" y="3353082"/>
          <a:ext cx="2342703" cy="1171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KOMISI PENILAI AMDAL/TIM UJI KELAYAKAN</a:t>
          </a:r>
        </a:p>
      </dsp:txBody>
      <dsp:txXfrm>
        <a:off x="4912776" y="3387390"/>
        <a:ext cx="2274087" cy="1102735"/>
      </dsp:txXfrm>
    </dsp:sp>
    <dsp:sp modelId="{9B3BE698-583B-4B78-B733-61E87F80869E}">
      <dsp:nvSpPr>
        <dsp:cNvPr id="0" name=""/>
        <dsp:cNvSpPr/>
      </dsp:nvSpPr>
      <dsp:spPr>
        <a:xfrm rot="10800000">
          <a:off x="3503865" y="3733771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626857" y="3815766"/>
        <a:ext cx="975885" cy="245983"/>
      </dsp:txXfrm>
    </dsp:sp>
    <dsp:sp modelId="{60E09C92-6532-49C0-A3FF-5DFD52591468}">
      <dsp:nvSpPr>
        <dsp:cNvPr id="0" name=""/>
        <dsp:cNvSpPr/>
      </dsp:nvSpPr>
      <dsp:spPr>
        <a:xfrm>
          <a:off x="1008428" y="3353082"/>
          <a:ext cx="2342703" cy="1171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Konsultan</a:t>
          </a:r>
          <a:endParaRPr lang="en-US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Penyusun</a:t>
          </a:r>
          <a:endParaRPr lang="en-US" sz="2300" kern="1200" dirty="0"/>
        </a:p>
      </dsp:txBody>
      <dsp:txXfrm>
        <a:off x="1042736" y="3387390"/>
        <a:ext cx="2274087" cy="1102735"/>
      </dsp:txXfrm>
    </dsp:sp>
    <dsp:sp modelId="{1425E883-5F9F-43C5-8D38-C45BFD6CE102}">
      <dsp:nvSpPr>
        <dsp:cNvPr id="0" name=""/>
        <dsp:cNvSpPr/>
      </dsp:nvSpPr>
      <dsp:spPr>
        <a:xfrm rot="18000000">
          <a:off x="2536355" y="2057994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659347" y="2139989"/>
        <a:ext cx="975885" cy="245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1EBA8C8-F8BA-41D6-A941-1237EFDAF2E2}" type="datetimeFigureOut">
              <a:rPr lang="id-ID" smtClean="0"/>
              <a:t>03/03/2025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1409233-36B5-4D08-8054-1B8D2ABD6162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PENYUSUNAN  DOKUMEN PENGLOAAN LINGKUNGAN 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7864" y="4941168"/>
            <a:ext cx="4424536" cy="697632"/>
          </a:xfrm>
        </p:spPr>
        <p:txBody>
          <a:bodyPr/>
          <a:lstStyle/>
          <a:p>
            <a:r>
              <a:rPr lang="id-ID" dirty="0"/>
              <a:t>DISIAPKAN OLEH : </a:t>
            </a:r>
            <a:r>
              <a:rPr lang="en-US" dirty="0"/>
              <a:t>Rustam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762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PENDAHULUAN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s-ES" dirty="0" err="1"/>
              <a:t>adalah</a:t>
            </a:r>
            <a:r>
              <a:rPr lang="es-ES" dirty="0"/>
              <a:t> </a:t>
            </a:r>
            <a:r>
              <a:rPr lang="es-ES" dirty="0" err="1"/>
              <a:t>upaya</a:t>
            </a:r>
            <a:r>
              <a:rPr lang="es-ES" dirty="0"/>
              <a:t> </a:t>
            </a:r>
            <a:r>
              <a:rPr lang="es-ES" dirty="0" err="1"/>
              <a:t>sistematis</a:t>
            </a:r>
            <a:r>
              <a:rPr lang="es-ES" dirty="0"/>
              <a:t> dan </a:t>
            </a:r>
            <a:r>
              <a:rPr lang="es-ES" dirty="0" err="1"/>
              <a:t>terpadu</a:t>
            </a:r>
            <a:r>
              <a:rPr lang="es-E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melestarikan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sv-SE" dirty="0"/>
              <a:t>dan/atau kerusakan lingkungan hidup yang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pemanfaatan</a:t>
            </a:r>
            <a:r>
              <a:rPr lang="en-US" dirty="0"/>
              <a:t>, </a:t>
            </a:r>
            <a:r>
              <a:rPr lang="en-US" dirty="0" err="1"/>
              <a:t>pengendalian</a:t>
            </a:r>
            <a:r>
              <a:rPr lang="en-US" dirty="0"/>
              <a:t>, </a:t>
            </a:r>
            <a:r>
              <a:rPr lang="en-US" dirty="0" err="1"/>
              <a:t>pemeliharaan</a:t>
            </a:r>
            <a:r>
              <a:rPr lang="en-US" dirty="0"/>
              <a:t>, </a:t>
            </a:r>
            <a:r>
              <a:rPr lang="en-US" dirty="0" err="1"/>
              <a:t>pengawasan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penegakan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instrument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dan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DOKUMEN LINGKUNGAN.</a:t>
            </a:r>
          </a:p>
        </p:txBody>
      </p:sp>
    </p:spTree>
    <p:extLst>
      <p:ext uri="{BB962C8B-B14F-4D97-AF65-F5344CB8AC3E}">
        <p14:creationId xmlns:p14="http://schemas.microsoft.com/office/powerpoint/2010/main" val="369832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DAMPAK KEGIATAN dan/</a:t>
            </a:r>
            <a:r>
              <a:rPr lang="en-US" dirty="0" err="1"/>
              <a:t>atau</a:t>
            </a:r>
            <a:r>
              <a:rPr lang="en-US" dirty="0"/>
              <a:t> USAHA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3389000" cy="240038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err="1"/>
              <a:t>Gangguan</a:t>
            </a:r>
            <a:r>
              <a:rPr lang="en-US" dirty="0"/>
              <a:t> Kesehatan </a:t>
            </a:r>
            <a:r>
              <a:rPr lang="en-US" dirty="0" err="1"/>
              <a:t>masyarakat</a:t>
            </a:r>
            <a:endParaRPr lang="en-US" dirty="0"/>
          </a:p>
          <a:p>
            <a:r>
              <a:rPr lang="en-US" dirty="0" err="1"/>
              <a:t>Timbulan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dometsik</a:t>
            </a:r>
            <a:endParaRPr lang="en-US" dirty="0"/>
          </a:p>
          <a:p>
            <a:r>
              <a:rPr lang="en-US" dirty="0" err="1"/>
              <a:t>Timbulan</a:t>
            </a:r>
            <a:r>
              <a:rPr lang="en-US" dirty="0"/>
              <a:t> air </a:t>
            </a:r>
            <a:r>
              <a:rPr lang="en-US" dirty="0" err="1"/>
              <a:t>limbah</a:t>
            </a:r>
            <a:endParaRPr lang="en-US" dirty="0"/>
          </a:p>
          <a:p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penyebaran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penyakit</a:t>
            </a:r>
            <a:endParaRPr lang="en-US" dirty="0"/>
          </a:p>
          <a:p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udara</a:t>
            </a:r>
            <a:endParaRPr lang="en-US" dirty="0"/>
          </a:p>
          <a:p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air</a:t>
            </a:r>
          </a:p>
          <a:p>
            <a:r>
              <a:rPr lang="en-US" dirty="0" err="1"/>
              <a:t>Dll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28967" y="2060848"/>
            <a:ext cx="3389000" cy="115212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2400" dirty="0" err="1"/>
              <a:t>Menurunkan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28967" y="4139075"/>
            <a:ext cx="3559457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UPAYA PENCEGAHAN DAN PENGENDALIAN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923928" y="2060848"/>
            <a:ext cx="792088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996627" y="3284984"/>
            <a:ext cx="1224136" cy="8540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70367" y="5601482"/>
            <a:ext cx="167665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REGULASI </a:t>
            </a:r>
          </a:p>
        </p:txBody>
      </p:sp>
      <p:sp>
        <p:nvSpPr>
          <p:cNvPr id="9" name="Down Arrow 8"/>
          <p:cNvSpPr/>
          <p:nvPr/>
        </p:nvSpPr>
        <p:spPr>
          <a:xfrm>
            <a:off x="6023760" y="4785406"/>
            <a:ext cx="1224136" cy="8540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0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96752"/>
            <a:ext cx="7520940" cy="548640"/>
          </a:xfrm>
        </p:spPr>
        <p:txBody>
          <a:bodyPr/>
          <a:lstStyle/>
          <a:p>
            <a:r>
              <a:rPr lang="en-US" dirty="0"/>
              <a:t>REGULASI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132856"/>
            <a:ext cx="7520940" cy="2400380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n-US" dirty="0" err="1"/>
              <a:t>Undang-undang</a:t>
            </a:r>
            <a:r>
              <a:rPr lang="en-US" dirty="0"/>
              <a:t> No. 32 </a:t>
            </a:r>
            <a:r>
              <a:rPr lang="en-US" dirty="0" err="1"/>
              <a:t>Tahun</a:t>
            </a:r>
            <a:r>
              <a:rPr lang="en-US" dirty="0"/>
              <a:t> 2009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.</a:t>
            </a:r>
          </a:p>
          <a:p>
            <a:pPr>
              <a:buAutoNum type="arabicPeriod"/>
            </a:pPr>
            <a:r>
              <a:rPr lang="en-US" dirty="0" err="1"/>
              <a:t>Undang-undang</a:t>
            </a:r>
            <a:r>
              <a:rPr lang="en-US" dirty="0"/>
              <a:t> No 11 </a:t>
            </a:r>
            <a:r>
              <a:rPr lang="en-US" dirty="0" err="1"/>
              <a:t>Tahun</a:t>
            </a:r>
            <a:r>
              <a:rPr lang="en-US" dirty="0"/>
              <a:t> 2020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Cipta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pPr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No. 22 </a:t>
            </a:r>
            <a:r>
              <a:rPr lang="en-US" dirty="0" err="1"/>
              <a:t>Tahun</a:t>
            </a:r>
            <a:r>
              <a:rPr lang="en-US" dirty="0"/>
              <a:t> 2021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endParaRPr lang="en-US" dirty="0"/>
          </a:p>
          <a:p>
            <a:pPr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Menteri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 No. 04 </a:t>
            </a:r>
            <a:r>
              <a:rPr lang="en-US" dirty="0" err="1"/>
              <a:t>Tahun</a:t>
            </a:r>
            <a:r>
              <a:rPr lang="en-US" dirty="0"/>
              <a:t> 2021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Usaha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AMDAL.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4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PELUANG USAHA YANG MUNCUL DARI REGULASI TERKAIT LINGKUNGAN HIDUP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7520940" cy="2979669"/>
          </a:xfrm>
        </p:spPr>
        <p:txBody>
          <a:bodyPr/>
          <a:lstStyle/>
          <a:p>
            <a:r>
              <a:rPr lang="en-US" dirty="0"/>
              <a:t>JASA KONSULTAN AMDAL DAN DOKUMEN LINGKUNGAN</a:t>
            </a:r>
          </a:p>
          <a:p>
            <a:r>
              <a:rPr lang="en-US" dirty="0"/>
              <a:t>JASA LABORATORIUM LINGKUNGAN HIDUP</a:t>
            </a:r>
          </a:p>
          <a:p>
            <a:r>
              <a:rPr lang="en-US" dirty="0"/>
              <a:t>JASA  PENGELOLAAN LIMBAH B3/MEDIS (TRANSPORTER, PENGUMPUL, PENGOLAH, PENDAUR ULANG)</a:t>
            </a:r>
          </a:p>
          <a:p>
            <a:r>
              <a:rPr lang="en-US" dirty="0"/>
              <a:t>JASA  KONSULTAN PERENCANA IPAL,  TPS LIMBAH B3, INCINERATOR</a:t>
            </a:r>
          </a:p>
          <a:p>
            <a:r>
              <a:rPr lang="en-US" dirty="0"/>
              <a:t>JASA  PENGURUSAN PERIZINAN LINGKUNGAN HIDUP</a:t>
            </a:r>
          </a:p>
          <a:p>
            <a:r>
              <a:rPr lang="en-US" dirty="0"/>
              <a:t>JASA SURVEYOR LINGKUNGAN HIDUP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3528" y="1556792"/>
            <a:ext cx="554461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25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8000"/>
            <a:r>
              <a:rPr lang="id-ID" sz="1400" dirty="0"/>
              <a:t>Instrumen pencegahan pencemaran dan/atau kerusakan lingkungan hidup terdiri atas:</a:t>
            </a:r>
          </a:p>
          <a:p>
            <a:pPr marL="288000"/>
            <a:r>
              <a:rPr lang="id-ID" sz="1400" dirty="0"/>
              <a:t>a. KLHS;</a:t>
            </a:r>
          </a:p>
          <a:p>
            <a:pPr marL="288000"/>
            <a:r>
              <a:rPr lang="id-ID" sz="1400" dirty="0"/>
              <a:t>b. tata ruang;</a:t>
            </a:r>
          </a:p>
          <a:p>
            <a:pPr marL="288000"/>
            <a:r>
              <a:rPr lang="id-ID" sz="1400" dirty="0"/>
              <a:t>c. baku mutu lingkungan hidup;</a:t>
            </a:r>
          </a:p>
          <a:p>
            <a:pPr marL="288000"/>
            <a:r>
              <a:rPr lang="id-ID" sz="1400" dirty="0"/>
              <a:t>d. kriteria baku kerusakan lingkungan hidup;</a:t>
            </a:r>
          </a:p>
          <a:p>
            <a:pPr marL="288000"/>
            <a:r>
              <a:rPr lang="id-ID" sz="1400" dirty="0"/>
              <a:t>e. amdal;</a:t>
            </a:r>
          </a:p>
          <a:p>
            <a:pPr marL="288000"/>
            <a:r>
              <a:rPr lang="id-ID" sz="1400" dirty="0"/>
              <a:t>f. UKL-UPL;</a:t>
            </a:r>
          </a:p>
          <a:p>
            <a:pPr marL="288000"/>
            <a:r>
              <a:rPr lang="id-ID" sz="1400" dirty="0"/>
              <a:t>g. </a:t>
            </a:r>
            <a:r>
              <a:rPr lang="en-US" sz="1400" dirty="0"/>
              <a:t>SPLL</a:t>
            </a:r>
            <a:r>
              <a:rPr lang="id-ID" sz="1400" dirty="0"/>
              <a:t>;</a:t>
            </a:r>
          </a:p>
          <a:p>
            <a:pPr marL="288000"/>
            <a:r>
              <a:rPr lang="id-ID" sz="1400" dirty="0"/>
              <a:t>h. instrumen ekonomi lingkungan hidup;</a:t>
            </a:r>
          </a:p>
          <a:p>
            <a:pPr marL="288000"/>
            <a:r>
              <a:rPr lang="id-ID" sz="1400" dirty="0"/>
              <a:t>i. peraturan perundang-undangan berbasis lingkungan hidup;</a:t>
            </a:r>
          </a:p>
          <a:p>
            <a:pPr marL="288000"/>
            <a:r>
              <a:rPr lang="id-ID" sz="1400" dirty="0"/>
              <a:t>j. anggaran berbasis lingkungan hidup;</a:t>
            </a:r>
          </a:p>
          <a:p>
            <a:pPr marL="288000"/>
            <a:r>
              <a:rPr lang="id-ID" sz="1400" dirty="0"/>
              <a:t>k. analisis risiko lingkungan hidup;</a:t>
            </a:r>
          </a:p>
          <a:p>
            <a:pPr marL="288000"/>
            <a:r>
              <a:rPr lang="id-ID" sz="1400" dirty="0"/>
              <a:t>l. audit lingkungan hidup; dan</a:t>
            </a:r>
          </a:p>
          <a:p>
            <a:pPr marL="288000"/>
            <a:r>
              <a:rPr lang="id-ID" sz="1400" dirty="0"/>
              <a:t>m.instrumen lain sesuai dengan kebutuhan dan/atau perkembangan ilmu pengetahuan.</a:t>
            </a:r>
          </a:p>
        </p:txBody>
      </p:sp>
      <p:sp>
        <p:nvSpPr>
          <p:cNvPr id="4" name="Oval 3"/>
          <p:cNvSpPr/>
          <p:nvPr/>
        </p:nvSpPr>
        <p:spPr>
          <a:xfrm>
            <a:off x="755576" y="2658178"/>
            <a:ext cx="11521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755014" y="2996952"/>
            <a:ext cx="11521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3491880" y="573325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Sumber : Undang-undang RI No 32/2009</a:t>
            </a:r>
          </a:p>
        </p:txBody>
      </p:sp>
      <p:sp>
        <p:nvSpPr>
          <p:cNvPr id="7" name="Oval 6"/>
          <p:cNvSpPr/>
          <p:nvPr/>
        </p:nvSpPr>
        <p:spPr>
          <a:xfrm>
            <a:off x="759114" y="3325093"/>
            <a:ext cx="11521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738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520940" cy="548640"/>
          </a:xfrm>
          <a:solidFill>
            <a:srgbClr val="FFC000"/>
          </a:solidFill>
        </p:spPr>
        <p:txBody>
          <a:bodyPr/>
          <a:lstStyle/>
          <a:p>
            <a:r>
              <a:rPr lang="id-ID" sz="2000" dirty="0"/>
              <a:t>DOKUMEN LINGKUNGAN MENURUT </a:t>
            </a:r>
            <a:r>
              <a:rPr lang="en-US" sz="2000" dirty="0"/>
              <a:t>PP 22 TAHUN 2021</a:t>
            </a:r>
            <a:endParaRPr lang="id-ID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772816"/>
            <a:ext cx="7520940" cy="2907661"/>
          </a:xfrm>
        </p:spPr>
        <p:txBody>
          <a:bodyPr/>
          <a:lstStyle/>
          <a:p>
            <a:pPr>
              <a:buAutoNum type="arabicPeriod"/>
            </a:pPr>
            <a:r>
              <a:rPr lang="id-ID" dirty="0"/>
              <a:t>AMDAL (ANALISIS MENGENAI DAMPAK LINGKUNGAN)</a:t>
            </a:r>
          </a:p>
          <a:p>
            <a:pPr marL="809244" lvl="3" indent="-342900">
              <a:buFont typeface="+mj-lt"/>
              <a:buAutoNum type="alphaLcParenR"/>
            </a:pPr>
            <a:r>
              <a:rPr lang="en-US" dirty="0"/>
              <a:t>FORMULIR </a:t>
            </a:r>
            <a:r>
              <a:rPr lang="id-ID" dirty="0"/>
              <a:t>KERANGKA ACUA/KA, </a:t>
            </a:r>
          </a:p>
          <a:p>
            <a:pPr marL="809244" lvl="3" indent="-342900">
              <a:buFont typeface="+mj-lt"/>
              <a:buAutoNum type="alphaLcParenR"/>
            </a:pPr>
            <a:r>
              <a:rPr lang="id-ID" dirty="0"/>
              <a:t>ANDAL (ANALISIS DAMPAK LINGKUNGAN)</a:t>
            </a:r>
          </a:p>
          <a:p>
            <a:pPr marL="809244" lvl="3" indent="-342900">
              <a:buFont typeface="+mj-lt"/>
              <a:buAutoNum type="alphaLcParenR"/>
            </a:pPr>
            <a:r>
              <a:rPr lang="id-ID" dirty="0"/>
              <a:t>RKL-RPL (RENCANA PENGELOLAAN LINGKUNGAN HIDUP DAN RENCANA PEMANTAUAN LINGKUNGAN HIDUP)</a:t>
            </a:r>
          </a:p>
          <a:p>
            <a:pPr>
              <a:buAutoNum type="arabicPeriod"/>
            </a:pPr>
            <a:r>
              <a:rPr lang="id-ID" dirty="0"/>
              <a:t>UKL-UPL (UPAYA PENGELOLAAN LINGKUNGAN HIDUP DAN UPAYA PEMANTAUAN LINGKUNGAN HIDUP)</a:t>
            </a:r>
          </a:p>
          <a:p>
            <a:pPr>
              <a:buAutoNum type="arabicPeriod"/>
            </a:pPr>
            <a:r>
              <a:rPr lang="id-ID" dirty="0"/>
              <a:t>SPPL (SURAT PENYATAAN PENGELOLAAN LINGKUNGAN HIDUP)</a:t>
            </a:r>
            <a:endParaRPr lang="en-US" dirty="0"/>
          </a:p>
          <a:p>
            <a:pPr>
              <a:buAutoNum type="arabicPeriod"/>
            </a:pP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(DELH)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926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828675"/>
            <a:ext cx="691515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191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6" y="188640"/>
            <a:ext cx="865672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827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3356"/>
            <a:ext cx="8568952" cy="639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65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792875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079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58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941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9004893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831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39"/>
            <a:ext cx="8784976" cy="654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032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533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923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369"/>
            <a:ext cx="8788787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933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578"/>
            <a:ext cx="8893647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340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en-US" dirty="0"/>
              <a:t>KUNCI-KUNCI SUKSES PENYUSUNAN AMDAL DAN DOKUMEN LINGKUNGAN</a:t>
            </a:r>
          </a:p>
        </p:txBody>
      </p:sp>
    </p:spTree>
    <p:extLst>
      <p:ext uri="{BB962C8B-B14F-4D97-AF65-F5344CB8AC3E}">
        <p14:creationId xmlns:p14="http://schemas.microsoft.com/office/powerpoint/2010/main" val="314532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SINERGI TIGA PIHAK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420047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2556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40463" cy="745671"/>
          </a:xfrm>
        </p:spPr>
        <p:txBody>
          <a:bodyPr>
            <a:normAutofit/>
          </a:bodyPr>
          <a:lstStyle/>
          <a:p>
            <a:r>
              <a:rPr lang="en-US" dirty="0">
                <a:latin typeface="Abel" panose="02000506030000020004" pitchFamily="2" charset="0"/>
              </a:rPr>
              <a:t>HAL – HAL YANG PERLU DIPERHATIKAN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723" y="1772817"/>
            <a:ext cx="7107989" cy="360040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it-IT" sz="2400" dirty="0">
                <a:latin typeface="Abel" panose="02000506030000020004" pitchFamily="2" charset="0"/>
              </a:rPr>
              <a:t>Koordinasi internal pihak </a:t>
            </a:r>
            <a:r>
              <a:rPr lang="it-IT" sz="2400" b="1" dirty="0">
                <a:latin typeface="Abel" panose="02000506030000020004" pitchFamily="2" charset="0"/>
              </a:rPr>
              <a:t>Pemrakarsa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2400" dirty="0">
                <a:latin typeface="Abel" panose="02000506030000020004" pitchFamily="2" charset="0"/>
              </a:rPr>
              <a:t>Memastikan </a:t>
            </a:r>
            <a:r>
              <a:rPr lang="it-IT" sz="2400" b="1" dirty="0">
                <a:latin typeface="Abel" panose="02000506030000020004" pitchFamily="2" charset="0"/>
              </a:rPr>
              <a:t>lingkup kegiatan yang akan dikaji </a:t>
            </a:r>
            <a:r>
              <a:rPr lang="it-IT" sz="2400" dirty="0">
                <a:latin typeface="Abel" panose="02000506030000020004" pitchFamily="2" charset="0"/>
              </a:rPr>
              <a:t>untuk penyusunan Dokumen AMDAL.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2400" dirty="0">
                <a:latin typeface="Abel" panose="02000506030000020004" pitchFamily="2" charset="0"/>
              </a:rPr>
              <a:t>Kelengkapan legalitas/perizinan yang ada.</a:t>
            </a:r>
            <a:endParaRPr lang="en-US" sz="2400" dirty="0">
              <a:latin typeface="Abel" panose="02000506030000020004" pitchFamily="2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2400" b="1" dirty="0">
                <a:latin typeface="Abel" panose="02000506030000020004" pitchFamily="2" charset="0"/>
              </a:rPr>
              <a:t>Keterangan Kesesuaian Tata Ruang/Izin Pemanfaatan Ruang </a:t>
            </a:r>
            <a:r>
              <a:rPr lang="it-IT" sz="2400" dirty="0">
                <a:latin typeface="Abel" panose="02000506030000020004" pitchFamily="2" charset="0"/>
              </a:rPr>
              <a:t>untuk melengkapi rencana kegiatan.</a:t>
            </a:r>
            <a:endParaRPr lang="en-US" sz="2400" dirty="0">
              <a:latin typeface="Abel" panose="02000506030000020004" pitchFamily="2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2400" b="1" dirty="0">
                <a:latin typeface="Abel" panose="02000506030000020004" pitchFamily="2" charset="0"/>
              </a:rPr>
              <a:t>Koordinasi pelaksanaan konsultasi publik, tempat, hari/tanggal </a:t>
            </a:r>
            <a:r>
              <a:rPr lang="it-IT" sz="2400" dirty="0">
                <a:latin typeface="Abel" panose="02000506030000020004" pitchFamily="2" charset="0"/>
              </a:rPr>
              <a:t>pihak mana saja yang perlu dilibatkan disesuaikan dengan prakiraan dampak yang ditimbulkan.</a:t>
            </a:r>
            <a:endParaRPr lang="en-US" sz="2400" dirty="0">
              <a:latin typeface="Abel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99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1234480" cy="5962674"/>
          </a:xfrm>
        </p:spPr>
        <p:txBody>
          <a:bodyPr vert="vert270"/>
          <a:lstStyle/>
          <a:p>
            <a:pPr algn="ctr"/>
            <a:r>
              <a:rPr lang="en-US" dirty="0"/>
              <a:t>KEBUTUHAN DATA UNTUK KEGIATAN PENGEMBANGAN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789537"/>
              </p:ext>
            </p:extLst>
          </p:nvPr>
        </p:nvGraphicFramePr>
        <p:xfrm>
          <a:off x="2123728" y="548680"/>
          <a:ext cx="6048672" cy="5314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DATA/DOKUMEN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Kopi KTP Direktur dan SK Pengangkatan sebagai direktur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Struktur Organisasi dan Tata Kerja (SOTK)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NPWP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Surat Izin Operasional Rumah Sakit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Sertifikat Tanah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Izin Pemanfaatan Tanah (IPT)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rencana masterplan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rencana gedung yang akan dibangun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Izin TPS Limbah B3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Izin Pengambilan air tanah/surat keterangan lainnya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Rekening PDAM 3 bulan terakhir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Rekening air tanah 3 bulan terakhir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Manifes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Limbah</a:t>
                      </a:r>
                      <a:r>
                        <a:rPr lang="en-US" sz="1200" dirty="0">
                          <a:effectLst/>
                        </a:rPr>
                        <a:t> B3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Data </a:t>
                      </a:r>
                      <a:r>
                        <a:rPr lang="en-US" sz="1200" dirty="0" err="1">
                          <a:effectLst/>
                        </a:rPr>
                        <a:t>kuantitas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limbah</a:t>
                      </a:r>
                      <a:r>
                        <a:rPr lang="en-US" sz="1200" dirty="0">
                          <a:effectLst/>
                        </a:rPr>
                        <a:t> B3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MOU dengan transporter limbah B3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Izin pembuangan limbah cair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Diagram alir proses pengolahan air limbah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SOP Pengoperasian IPAL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teknis IPAL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Hydran kebakaran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letak septiktank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lahan parkir eksisting dan rencana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tempat sampah dan TPS domestik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titik sumur bor dan tendon air bersih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Diagram alir proses pengolahan air bersih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Perizinan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lainnya</a:t>
                      </a:r>
                      <a:r>
                        <a:rPr lang="en-US" sz="1200" dirty="0">
                          <a:effectLst/>
                        </a:rPr>
                        <a:t> yang </a:t>
                      </a:r>
                      <a:r>
                        <a:rPr lang="en-US" sz="1200" dirty="0" err="1">
                          <a:effectLst/>
                        </a:rPr>
                        <a:t>dimiliki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584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467544" y="260648"/>
            <a:ext cx="1234480" cy="5962674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KEBUTUHAN DATA UNTUK KEGIATAN BARU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879952"/>
              </p:ext>
            </p:extLst>
          </p:nvPr>
        </p:nvGraphicFramePr>
        <p:xfrm>
          <a:off x="2267744" y="1628800"/>
          <a:ext cx="6048672" cy="3346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DATA/DOKUMEN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Kopi KTP Direktur dan SK Pengangkatan sebagai direktur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Struktur Organisasi dan Tata Kerja (SOTK)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NPWP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Surat Izin Operasional Rumah Sakit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Sertifikat Tanah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Izin Pemanfaatan Tanah (IPT)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rencana masterplan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rencana gedung yang akan dibangun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2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Gambar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Rencana</a:t>
                      </a:r>
                      <a:r>
                        <a:rPr lang="en-US" sz="1200" dirty="0">
                          <a:effectLst/>
                        </a:rPr>
                        <a:t> TPS </a:t>
                      </a:r>
                      <a:r>
                        <a:rPr lang="en-US" sz="1200" dirty="0" err="1">
                          <a:effectLst/>
                        </a:rPr>
                        <a:t>Limbah</a:t>
                      </a:r>
                      <a:r>
                        <a:rPr lang="en-US" sz="1200" dirty="0">
                          <a:effectLst/>
                        </a:rPr>
                        <a:t> B3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Dokumen</a:t>
                      </a:r>
                      <a:r>
                        <a:rPr lang="en-US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aseline="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Teknis</a:t>
                      </a:r>
                      <a:r>
                        <a:rPr lang="en-US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aseline="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Insinerator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Diagram alir proses pengolahan air limbah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SOP Pengoperasian IPAL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teknis IPAL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Gambar Layout Hydran kebakaran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Diagram </a:t>
                      </a:r>
                      <a:r>
                        <a:rPr lang="en-US" sz="1200" dirty="0" err="1">
                          <a:effectLst/>
                        </a:rPr>
                        <a:t>alir</a:t>
                      </a:r>
                      <a:r>
                        <a:rPr lang="en-US" sz="1200" dirty="0">
                          <a:effectLst/>
                        </a:rPr>
                        <a:t> proses </a:t>
                      </a:r>
                      <a:r>
                        <a:rPr lang="en-US" sz="1200" dirty="0" err="1">
                          <a:effectLst/>
                        </a:rPr>
                        <a:t>pengolahan</a:t>
                      </a:r>
                      <a:r>
                        <a:rPr lang="en-US" sz="1200" dirty="0">
                          <a:effectLst/>
                        </a:rPr>
                        <a:t> air </a:t>
                      </a:r>
                      <a:r>
                        <a:rPr lang="en-US" sz="1200" dirty="0" err="1">
                          <a:effectLst/>
                        </a:rPr>
                        <a:t>bersih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Perizinan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lainnya</a:t>
                      </a:r>
                      <a:r>
                        <a:rPr lang="en-US" sz="1200" dirty="0">
                          <a:effectLst/>
                        </a:rPr>
                        <a:t> yang </a:t>
                      </a:r>
                      <a:r>
                        <a:rPr lang="en-US" sz="1200" dirty="0" err="1">
                          <a:effectLst/>
                        </a:rPr>
                        <a:t>dimiliki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56" marR="3425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590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852</TotalTime>
  <Words>743</Words>
  <Application>Microsoft Office PowerPoint</Application>
  <PresentationFormat>On-screen Show (4:3)</PresentationFormat>
  <Paragraphs>155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Abel</vt:lpstr>
      <vt:lpstr>Arial</vt:lpstr>
      <vt:lpstr>Calibri</vt:lpstr>
      <vt:lpstr>Franklin Gothic Book</vt:lpstr>
      <vt:lpstr>Franklin Gothic Medium</vt:lpstr>
      <vt:lpstr>Wingdings</vt:lpstr>
      <vt:lpstr>Angles</vt:lpstr>
      <vt:lpstr>PENYUSUNAN  DOKUMEN PENGLOAAN LINGKUNGAN </vt:lpstr>
      <vt:lpstr>PENDAHULUAN</vt:lpstr>
      <vt:lpstr>DAMPAK KEGIATAN dan/atau USAHA</vt:lpstr>
      <vt:lpstr>REGULASI</vt:lpstr>
      <vt:lpstr>PELUANG USAHA YANG MUNCUL DARI REGULASI TERKAIT LINGKUNGAN HIDUP</vt:lpstr>
      <vt:lpstr>PENDAHULUAN</vt:lpstr>
      <vt:lpstr>DOKUMEN LINGKUNGAN MENURUT PP 22 TAHUN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KUNCI-KUNCI SUKSES PENYUSUNAN AMDAL DAN DOKUMEN LINGKUNGAN</vt:lpstr>
      <vt:lpstr>SINERGI TIGA PIHAK</vt:lpstr>
      <vt:lpstr>HAL – HAL YANG PERLU DIPERHATIKAN</vt:lpstr>
      <vt:lpstr>KEBUTUHAN DATA UNTUK KEGIATAN PENGEMBANGAN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DASAR-DASAR PENYUSUNAN DOKUMEN PELAPORAN IMPLEMENTASI AMDAL/UKL-UPL DI RUMAH SAKIT</dc:title>
  <dc:creator>edy</dc:creator>
  <cp:lastModifiedBy>Lenovo</cp:lastModifiedBy>
  <cp:revision>53</cp:revision>
  <dcterms:created xsi:type="dcterms:W3CDTF">2018-03-26T00:25:20Z</dcterms:created>
  <dcterms:modified xsi:type="dcterms:W3CDTF">2025-03-04T00:26:09Z</dcterms:modified>
</cp:coreProperties>
</file>